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0000"/>
    <a:srgbClr val="00B0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000" autoAdjust="0"/>
  </p:normalViewPr>
  <p:slideViewPr>
    <p:cSldViewPr>
      <p:cViewPr>
        <p:scale>
          <a:sx n="80" d="100"/>
          <a:sy n="80" d="100"/>
        </p:scale>
        <p:origin x="-8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32601"/>
            <a:ext cx="466794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Owner</a:t>
            </a:r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229503" y="335578"/>
            <a:ext cx="2282997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Has Idea and Conducts Feasibility Study</a:t>
            </a:r>
            <a:endParaRPr lang="en-US" sz="1000" dirty="0"/>
          </a:p>
        </p:txBody>
      </p:sp>
      <p:sp>
        <p:nvSpPr>
          <p:cNvPr id="6" name="Down Arrow 5"/>
          <p:cNvSpPr/>
          <p:nvPr/>
        </p:nvSpPr>
        <p:spPr>
          <a:xfrm>
            <a:off x="1604468" y="640378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7787" y="820579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8" name="Down Arrow 7"/>
          <p:cNvSpPr/>
          <p:nvPr/>
        </p:nvSpPr>
        <p:spPr>
          <a:xfrm>
            <a:off x="2980762" y="6096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97881" y="775156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2599362" y="1232356"/>
            <a:ext cx="805029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End of Project</a:t>
            </a:r>
            <a:endParaRPr lang="en-US" sz="800" dirty="0"/>
          </a:p>
        </p:txBody>
      </p:sp>
      <p:sp>
        <p:nvSpPr>
          <p:cNvPr id="12" name="Down Arrow 11"/>
          <p:cNvSpPr/>
          <p:nvPr/>
        </p:nvSpPr>
        <p:spPr>
          <a:xfrm>
            <a:off x="2980762" y="10668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27762" y="1506379"/>
            <a:ext cx="2052165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Pursue </a:t>
            </a:r>
            <a:r>
              <a:rPr lang="en-US" sz="1000" dirty="0" smtClean="0"/>
              <a:t>A/E/C or Design-Build Team</a:t>
            </a:r>
            <a:endParaRPr lang="en-US" sz="1000" dirty="0"/>
          </a:p>
        </p:txBody>
      </p:sp>
      <p:sp>
        <p:nvSpPr>
          <p:cNvPr id="17" name="Down Arrow 16"/>
          <p:cNvSpPr/>
          <p:nvPr/>
        </p:nvSpPr>
        <p:spPr>
          <a:xfrm>
            <a:off x="1608431" y="1097578"/>
            <a:ext cx="45719" cy="35022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1608762" y="1828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27762" y="2009001"/>
            <a:ext cx="2214068" cy="553998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Hire </a:t>
            </a:r>
            <a:r>
              <a:rPr lang="en-US" sz="1000" dirty="0" smtClean="0"/>
              <a:t>A/E/C </a:t>
            </a:r>
            <a:r>
              <a:rPr lang="en-US" sz="1000" dirty="0" smtClean="0"/>
              <a:t>to </a:t>
            </a:r>
            <a:r>
              <a:rPr lang="en-US" sz="1000" dirty="0" smtClean="0"/>
              <a:t>Design and Build </a:t>
            </a:r>
            <a:r>
              <a:rPr lang="en-US" sz="1000" dirty="0" smtClean="0"/>
              <a:t>Project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/>
              <a:t>Scope of Work Defined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/>
              <a:t>Contract Negotiated</a:t>
            </a:r>
            <a:endParaRPr lang="en-US" sz="1000" dirty="0"/>
          </a:p>
        </p:txBody>
      </p:sp>
      <p:sp>
        <p:nvSpPr>
          <p:cNvPr id="23" name="Down Arrow 22"/>
          <p:cNvSpPr/>
          <p:nvPr/>
        </p:nvSpPr>
        <p:spPr>
          <a:xfrm>
            <a:off x="1380162" y="2590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227762" y="2771001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36" name="Down Arrow 35"/>
          <p:cNvSpPr/>
          <p:nvPr/>
        </p:nvSpPr>
        <p:spPr>
          <a:xfrm>
            <a:off x="1380162" y="3033355"/>
            <a:ext cx="45719" cy="700446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227762" y="3776245"/>
            <a:ext cx="1255472" cy="461665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Schematic Design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Design Development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Construction </a:t>
            </a:r>
            <a:r>
              <a:rPr lang="en-US" sz="800" dirty="0" smtClean="0"/>
              <a:t>Documents</a:t>
            </a:r>
          </a:p>
        </p:txBody>
      </p:sp>
      <p:sp>
        <p:nvSpPr>
          <p:cNvPr id="38" name="Down Arrow 37"/>
          <p:cNvSpPr/>
          <p:nvPr/>
        </p:nvSpPr>
        <p:spPr>
          <a:xfrm>
            <a:off x="2763006" y="2590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610606" y="27710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40" name="Down Arrow 39"/>
          <p:cNvSpPr/>
          <p:nvPr/>
        </p:nvSpPr>
        <p:spPr>
          <a:xfrm>
            <a:off x="2753274" y="3033355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600874" y="3213556"/>
            <a:ext cx="1277914" cy="584775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Continue to Negotiate</a:t>
            </a:r>
          </a:p>
          <a:p>
            <a:r>
              <a:rPr lang="en-US" sz="800" dirty="0" smtClean="0"/>
              <a:t>With Same </a:t>
            </a:r>
            <a:r>
              <a:rPr lang="en-US" sz="800" dirty="0" smtClean="0"/>
              <a:t>A/E/C</a:t>
            </a: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No Common Ground</a:t>
            </a:r>
          </a:p>
          <a:p>
            <a:r>
              <a:rPr lang="en-US" sz="800" dirty="0" smtClean="0"/>
              <a:t>Found Pursue other </a:t>
            </a:r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4114800" y="2009001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/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618162" y="3429000"/>
            <a:ext cx="6858000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" y="2009001"/>
            <a:ext cx="466794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Owner</a:t>
            </a:r>
            <a:endParaRPr lang="en-US" sz="800" dirty="0"/>
          </a:p>
        </p:txBody>
      </p:sp>
      <p:cxnSp>
        <p:nvCxnSpPr>
          <p:cNvPr id="55" name="Elbow Connector 54"/>
          <p:cNvCxnSpPr>
            <a:stCxn id="41" idx="0"/>
            <a:endCxn id="21" idx="3"/>
          </p:cNvCxnSpPr>
          <p:nvPr/>
        </p:nvCxnSpPr>
        <p:spPr>
          <a:xfrm rot="5400000" flipH="1" flipV="1">
            <a:off x="2877052" y="2648779"/>
            <a:ext cx="927556" cy="201999"/>
          </a:xfrm>
          <a:prstGeom prst="bentConnector4">
            <a:avLst>
              <a:gd name="adj1" fmla="val 35068"/>
              <a:gd name="adj2" fmla="val 213169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143806" y="3717666"/>
            <a:ext cx="466794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Owner</a:t>
            </a:r>
            <a:endParaRPr lang="en-US" sz="800" dirty="0"/>
          </a:p>
        </p:txBody>
      </p:sp>
      <p:sp>
        <p:nvSpPr>
          <p:cNvPr id="58" name="TextBox 57"/>
          <p:cNvSpPr txBox="1"/>
          <p:nvPr/>
        </p:nvSpPr>
        <p:spPr>
          <a:xfrm>
            <a:off x="204807" y="3790890"/>
            <a:ext cx="785793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 </a:t>
            </a:r>
            <a:r>
              <a:rPr lang="en-US" sz="800" dirty="0" smtClean="0"/>
              <a:t>+ S/M/F</a:t>
            </a:r>
            <a:endParaRPr lang="en-US" sz="8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-2202032" y="3581400"/>
            <a:ext cx="6553994" cy="794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-8562" y="0"/>
            <a:ext cx="1837362" cy="307777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Design/Pre-Con </a:t>
            </a:r>
            <a:r>
              <a:rPr lang="en-US" sz="1400" b="1" i="1" dirty="0" smtClean="0"/>
              <a:t>Phase</a:t>
            </a:r>
            <a:endParaRPr lang="en-US" sz="1400" b="1" i="1" dirty="0"/>
          </a:p>
        </p:txBody>
      </p:sp>
      <p:cxnSp>
        <p:nvCxnSpPr>
          <p:cNvPr id="48" name="Elbow Connector 54"/>
          <p:cNvCxnSpPr>
            <a:stCxn id="41" idx="3"/>
            <a:endCxn id="16" idx="3"/>
          </p:cNvCxnSpPr>
          <p:nvPr/>
        </p:nvCxnSpPr>
        <p:spPr>
          <a:xfrm flipH="1" flipV="1">
            <a:off x="3279927" y="1629490"/>
            <a:ext cx="598861" cy="1876454"/>
          </a:xfrm>
          <a:prstGeom prst="bentConnector3">
            <a:avLst>
              <a:gd name="adj1" fmla="val -13684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own Arrow 51"/>
          <p:cNvSpPr/>
          <p:nvPr/>
        </p:nvSpPr>
        <p:spPr>
          <a:xfrm>
            <a:off x="1380162" y="4296489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227762" y="4476690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54" name="Down Arrow 53"/>
          <p:cNvSpPr/>
          <p:nvPr/>
        </p:nvSpPr>
        <p:spPr>
          <a:xfrm>
            <a:off x="1380162" y="4739044"/>
            <a:ext cx="45719" cy="700445"/>
          </a:xfrm>
          <a:prstGeom prst="downArrow">
            <a:avLst/>
          </a:prstGeom>
          <a:solidFill>
            <a:schemeClr val="accent2">
              <a:alpha val="10196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227762" y="5511224"/>
            <a:ext cx="1745991" cy="33855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Decide Construction Documents are </a:t>
            </a:r>
          </a:p>
          <a:p>
            <a:r>
              <a:rPr lang="en-US" sz="800" dirty="0" smtClean="0"/>
              <a:t>ready for </a:t>
            </a:r>
            <a:r>
              <a:rPr lang="en-US" sz="800" dirty="0" smtClean="0"/>
              <a:t>Construction</a:t>
            </a:r>
            <a:endParaRPr lang="en-US" sz="800" dirty="0"/>
          </a:p>
        </p:txBody>
      </p:sp>
      <p:sp>
        <p:nvSpPr>
          <p:cNvPr id="59" name="Down Arrow 58"/>
          <p:cNvSpPr/>
          <p:nvPr/>
        </p:nvSpPr>
        <p:spPr>
          <a:xfrm>
            <a:off x="2151894" y="4296489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999494" y="4476690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61" name="Down Arrow 60"/>
          <p:cNvSpPr/>
          <p:nvPr/>
        </p:nvSpPr>
        <p:spPr>
          <a:xfrm>
            <a:off x="2142162" y="4739044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989762" y="4919245"/>
            <a:ext cx="1927131" cy="33855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Continue Feedback </a:t>
            </a:r>
            <a:r>
              <a:rPr lang="en-US" sz="800" dirty="0" smtClean="0"/>
              <a:t>between Owner</a:t>
            </a: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Interactive Process until Owner Approval</a:t>
            </a:r>
          </a:p>
        </p:txBody>
      </p:sp>
      <p:cxnSp>
        <p:nvCxnSpPr>
          <p:cNvPr id="63" name="Elbow Connector 54"/>
          <p:cNvCxnSpPr>
            <a:stCxn id="62" idx="1"/>
          </p:cNvCxnSpPr>
          <p:nvPr/>
        </p:nvCxnSpPr>
        <p:spPr>
          <a:xfrm rot="10800000">
            <a:off x="1855498" y="4237910"/>
            <a:ext cx="134264" cy="850612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83969" y="5515689"/>
            <a:ext cx="806631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 </a:t>
            </a:r>
            <a:r>
              <a:rPr lang="en-US" sz="800" dirty="0" smtClean="0"/>
              <a:t>+ Owner</a:t>
            </a:r>
            <a:endParaRPr lang="en-US" sz="800" dirty="0"/>
          </a:p>
        </p:txBody>
      </p:sp>
      <p:sp>
        <p:nvSpPr>
          <p:cNvPr id="65" name="Down Arrow 64"/>
          <p:cNvSpPr/>
          <p:nvPr/>
        </p:nvSpPr>
        <p:spPr>
          <a:xfrm>
            <a:off x="1380162" y="591431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227762" y="6094511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67" name="Down Arrow 66"/>
          <p:cNvSpPr/>
          <p:nvPr/>
        </p:nvSpPr>
        <p:spPr>
          <a:xfrm>
            <a:off x="1380162" y="6356865"/>
            <a:ext cx="45719" cy="395645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own Arrow 67"/>
          <p:cNvSpPr/>
          <p:nvPr/>
        </p:nvSpPr>
        <p:spPr>
          <a:xfrm>
            <a:off x="2837694" y="591431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2599362" y="6094511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78" name="Down Arrow 77"/>
          <p:cNvSpPr/>
          <p:nvPr/>
        </p:nvSpPr>
        <p:spPr>
          <a:xfrm>
            <a:off x="2827962" y="6356865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1600200" y="6566356"/>
            <a:ext cx="2116285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Revise Documents Until </a:t>
            </a:r>
            <a:r>
              <a:rPr lang="en-US" sz="800" dirty="0" smtClean="0"/>
              <a:t>Owner has </a:t>
            </a:r>
            <a:r>
              <a:rPr lang="en-US" sz="800" dirty="0" smtClean="0"/>
              <a:t>Approved</a:t>
            </a:r>
            <a:endParaRPr lang="en-US" sz="800" dirty="0" smtClean="0"/>
          </a:p>
        </p:txBody>
      </p:sp>
      <p:cxnSp>
        <p:nvCxnSpPr>
          <p:cNvPr id="81" name="Elbow Connector 54"/>
          <p:cNvCxnSpPr>
            <a:stCxn id="80" idx="3"/>
            <a:endCxn id="56" idx="3"/>
          </p:cNvCxnSpPr>
          <p:nvPr/>
        </p:nvCxnSpPr>
        <p:spPr>
          <a:xfrm flipH="1" flipV="1">
            <a:off x="2973753" y="5680501"/>
            <a:ext cx="742732" cy="993577"/>
          </a:xfrm>
          <a:prstGeom prst="bentConnector3">
            <a:avLst>
              <a:gd name="adj1" fmla="val -30778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Down Arrow 83"/>
          <p:cNvSpPr/>
          <p:nvPr/>
        </p:nvSpPr>
        <p:spPr>
          <a:xfrm>
            <a:off x="5388069" y="4296489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5235669" y="4476690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87" name="Down Arrow 86"/>
          <p:cNvSpPr/>
          <p:nvPr/>
        </p:nvSpPr>
        <p:spPr>
          <a:xfrm>
            <a:off x="5388069" y="4739044"/>
            <a:ext cx="45719" cy="700445"/>
          </a:xfrm>
          <a:prstGeom prst="downArrow">
            <a:avLst/>
          </a:prstGeom>
          <a:solidFill>
            <a:schemeClr val="accent2">
              <a:alpha val="10196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own Arrow 87"/>
          <p:cNvSpPr/>
          <p:nvPr/>
        </p:nvSpPr>
        <p:spPr>
          <a:xfrm>
            <a:off x="6159801" y="4296489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6007401" y="4476690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91" name="Down Arrow 90"/>
          <p:cNvSpPr/>
          <p:nvPr/>
        </p:nvSpPr>
        <p:spPr>
          <a:xfrm>
            <a:off x="6150069" y="4739044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5997669" y="4919245"/>
            <a:ext cx="1927131" cy="33855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Continue Feedback </a:t>
            </a:r>
            <a:r>
              <a:rPr lang="en-US" sz="800" dirty="0" smtClean="0"/>
              <a:t>between Owner</a:t>
            </a: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Interactive Process until Owner Approval</a:t>
            </a:r>
          </a:p>
        </p:txBody>
      </p:sp>
      <p:cxnSp>
        <p:nvCxnSpPr>
          <p:cNvPr id="93" name="Elbow Connector 54"/>
          <p:cNvCxnSpPr>
            <a:stCxn id="92" idx="1"/>
          </p:cNvCxnSpPr>
          <p:nvPr/>
        </p:nvCxnSpPr>
        <p:spPr>
          <a:xfrm rot="10800000">
            <a:off x="5863405" y="4237910"/>
            <a:ext cx="134264" cy="850612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Left-Right Arrow 95"/>
          <p:cNvSpPr/>
          <p:nvPr/>
        </p:nvSpPr>
        <p:spPr>
          <a:xfrm>
            <a:off x="2523162" y="3991688"/>
            <a:ext cx="2658438" cy="93822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5235669" y="3730079"/>
            <a:ext cx="2383986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Establish: Project Team, Project and Schedule,</a:t>
            </a:r>
          </a:p>
          <a:p>
            <a:r>
              <a:rPr lang="en-US" sz="900" dirty="0" smtClean="0"/>
              <a:t>Site Logistics, and Plan of Attack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Communicate Plan </a:t>
            </a:r>
            <a:r>
              <a:rPr lang="en-US" sz="900" dirty="0" smtClean="0"/>
              <a:t>to Owner </a:t>
            </a:r>
            <a:endParaRPr lang="en-US" sz="900" dirty="0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5235669" y="5533309"/>
            <a:ext cx="2113079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on Project Team (Main Subs)</a:t>
            </a:r>
            <a:endParaRPr lang="en-US" sz="1000" dirty="0"/>
          </a:p>
        </p:txBody>
      </p:sp>
      <p:sp>
        <p:nvSpPr>
          <p:cNvPr id="122" name="Down Arrow 121"/>
          <p:cNvSpPr/>
          <p:nvPr/>
        </p:nvSpPr>
        <p:spPr>
          <a:xfrm>
            <a:off x="5494750" y="5821976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5388069" y="6002177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24" name="Down Arrow 123"/>
          <p:cNvSpPr/>
          <p:nvPr/>
        </p:nvSpPr>
        <p:spPr>
          <a:xfrm>
            <a:off x="6912369" y="5821976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6683469" y="6002177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27" name="TextBox 126"/>
          <p:cNvSpPr txBox="1"/>
          <p:nvPr/>
        </p:nvSpPr>
        <p:spPr>
          <a:xfrm>
            <a:off x="6680745" y="6477000"/>
            <a:ext cx="1069524" cy="33855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Re-Evaluate Options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sp>
        <p:nvSpPr>
          <p:cNvPr id="128" name="Down Arrow 127"/>
          <p:cNvSpPr/>
          <p:nvPr/>
        </p:nvSpPr>
        <p:spPr>
          <a:xfrm>
            <a:off x="6912069" y="6279176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Elbow Connector 54"/>
          <p:cNvCxnSpPr>
            <a:stCxn id="127" idx="3"/>
            <a:endCxn id="121" idx="3"/>
          </p:cNvCxnSpPr>
          <p:nvPr/>
        </p:nvCxnSpPr>
        <p:spPr>
          <a:xfrm flipH="1" flipV="1">
            <a:off x="7348748" y="5656420"/>
            <a:ext cx="401521" cy="989857"/>
          </a:xfrm>
          <a:prstGeom prst="bentConnector3">
            <a:avLst>
              <a:gd name="adj1" fmla="val -56934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Down Arrow 129"/>
          <p:cNvSpPr/>
          <p:nvPr/>
        </p:nvSpPr>
        <p:spPr>
          <a:xfrm>
            <a:off x="5486400" y="6324600"/>
            <a:ext cx="45719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Connector 130"/>
          <p:cNvCxnSpPr/>
          <p:nvPr/>
        </p:nvCxnSpPr>
        <p:spPr>
          <a:xfrm rot="5400000">
            <a:off x="1675606" y="3429000"/>
            <a:ext cx="6858794" cy="794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4647803" y="3429397"/>
            <a:ext cx="6858794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1142206" y="3428206"/>
            <a:ext cx="6858000" cy="1588"/>
          </a:xfrm>
          <a:prstGeom prst="line">
            <a:avLst/>
          </a:prstGeom>
          <a:ln w="63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4222569" y="5499556"/>
            <a:ext cx="806631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 </a:t>
            </a:r>
            <a:r>
              <a:rPr lang="en-US" sz="800" dirty="0" smtClean="0"/>
              <a:t>+ Owner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>
            <a:off x="618162" y="3429000"/>
            <a:ext cx="6858000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H="1">
            <a:off x="-2358713" y="3425513"/>
            <a:ext cx="6858794" cy="776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Down Arrow 86"/>
          <p:cNvSpPr/>
          <p:nvPr/>
        </p:nvSpPr>
        <p:spPr>
          <a:xfrm>
            <a:off x="5388069" y="0"/>
            <a:ext cx="45719" cy="185410"/>
          </a:xfrm>
          <a:prstGeom prst="downArrow">
            <a:avLst/>
          </a:prstGeom>
          <a:solidFill>
            <a:schemeClr val="accent2">
              <a:alpha val="10196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5235669" y="279230"/>
            <a:ext cx="2113079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on Project Team (Main Subs)</a:t>
            </a:r>
            <a:endParaRPr lang="en-US" sz="1000" dirty="0"/>
          </a:p>
        </p:txBody>
      </p:sp>
      <p:sp>
        <p:nvSpPr>
          <p:cNvPr id="122" name="Down Arrow 121"/>
          <p:cNvSpPr/>
          <p:nvPr/>
        </p:nvSpPr>
        <p:spPr>
          <a:xfrm>
            <a:off x="5494750" y="56789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5388069" y="748098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24" name="Down Arrow 123"/>
          <p:cNvSpPr/>
          <p:nvPr/>
        </p:nvSpPr>
        <p:spPr>
          <a:xfrm>
            <a:off x="6912369" y="56789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6683469" y="748098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27" name="TextBox 126"/>
          <p:cNvSpPr txBox="1"/>
          <p:nvPr/>
        </p:nvSpPr>
        <p:spPr>
          <a:xfrm>
            <a:off x="6680745" y="1222921"/>
            <a:ext cx="1069524" cy="33855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Re-Evaluate Options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sp>
        <p:nvSpPr>
          <p:cNvPr id="128" name="Down Arrow 127"/>
          <p:cNvSpPr/>
          <p:nvPr/>
        </p:nvSpPr>
        <p:spPr>
          <a:xfrm>
            <a:off x="6912069" y="102509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Elbow Connector 54"/>
          <p:cNvCxnSpPr>
            <a:stCxn id="127" idx="3"/>
            <a:endCxn id="121" idx="3"/>
          </p:cNvCxnSpPr>
          <p:nvPr/>
        </p:nvCxnSpPr>
        <p:spPr>
          <a:xfrm flipH="1" flipV="1">
            <a:off x="7348748" y="402341"/>
            <a:ext cx="401521" cy="989857"/>
          </a:xfrm>
          <a:prstGeom prst="bentConnector3">
            <a:avLst>
              <a:gd name="adj1" fmla="val -56934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Down Arrow 129"/>
          <p:cNvSpPr/>
          <p:nvPr/>
        </p:nvSpPr>
        <p:spPr>
          <a:xfrm>
            <a:off x="5486400" y="1070521"/>
            <a:ext cx="45719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Connector 130"/>
          <p:cNvCxnSpPr/>
          <p:nvPr/>
        </p:nvCxnSpPr>
        <p:spPr>
          <a:xfrm rot="5400000">
            <a:off x="1675606" y="3429000"/>
            <a:ext cx="6858794" cy="794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4647803" y="3429397"/>
            <a:ext cx="6858794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1142206" y="3428206"/>
            <a:ext cx="6858000" cy="1588"/>
          </a:xfrm>
          <a:prstGeom prst="line">
            <a:avLst/>
          </a:prstGeom>
          <a:ln w="63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4222569" y="241756"/>
            <a:ext cx="806631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 </a:t>
            </a:r>
            <a:r>
              <a:rPr lang="en-US" sz="800" dirty="0" smtClean="0"/>
              <a:t>+ Owner</a:t>
            </a:r>
            <a:endParaRPr lang="en-US" sz="800" dirty="0"/>
          </a:p>
        </p:txBody>
      </p:sp>
      <p:sp>
        <p:nvSpPr>
          <p:cNvPr id="155" name="TextBox 154"/>
          <p:cNvSpPr txBox="1"/>
          <p:nvPr/>
        </p:nvSpPr>
        <p:spPr>
          <a:xfrm>
            <a:off x="5241108" y="1600200"/>
            <a:ext cx="2097049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Constructability Review Session 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What Formwork Systems are out there?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Research to Formulate Decision</a:t>
            </a:r>
          </a:p>
        </p:txBody>
      </p:sp>
      <p:sp>
        <p:nvSpPr>
          <p:cNvPr id="156" name="Down Arrow 155"/>
          <p:cNvSpPr/>
          <p:nvPr/>
        </p:nvSpPr>
        <p:spPr>
          <a:xfrm>
            <a:off x="6952511" y="2169586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TextBox 156"/>
          <p:cNvSpPr txBox="1"/>
          <p:nvPr/>
        </p:nvSpPr>
        <p:spPr>
          <a:xfrm>
            <a:off x="6800111" y="2349787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58" name="Down Arrow 157"/>
          <p:cNvSpPr/>
          <p:nvPr/>
        </p:nvSpPr>
        <p:spPr>
          <a:xfrm>
            <a:off x="5498677" y="2169586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5393508" y="2349787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60" name="Down Arrow 159"/>
          <p:cNvSpPr/>
          <p:nvPr/>
        </p:nvSpPr>
        <p:spPr>
          <a:xfrm>
            <a:off x="6942779" y="2641431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Box 160"/>
          <p:cNvSpPr txBox="1"/>
          <p:nvPr/>
        </p:nvSpPr>
        <p:spPr>
          <a:xfrm>
            <a:off x="6790379" y="2821632"/>
            <a:ext cx="965329" cy="33855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Re-Evaluate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cxnSp>
        <p:nvCxnSpPr>
          <p:cNvPr id="162" name="Elbow Connector 54"/>
          <p:cNvCxnSpPr>
            <a:stCxn id="161" idx="3"/>
            <a:endCxn id="155" idx="3"/>
          </p:cNvCxnSpPr>
          <p:nvPr/>
        </p:nvCxnSpPr>
        <p:spPr>
          <a:xfrm flipH="1" flipV="1">
            <a:off x="7338157" y="1854116"/>
            <a:ext cx="417551" cy="1136793"/>
          </a:xfrm>
          <a:prstGeom prst="bentConnector3">
            <a:avLst>
              <a:gd name="adj1" fmla="val -5474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5241108" y="2852410"/>
            <a:ext cx="1473480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Select 1 S/M/F For Info</a:t>
            </a:r>
            <a:endParaRPr lang="en-US" sz="1000" dirty="0"/>
          </a:p>
        </p:txBody>
      </p:sp>
      <p:sp>
        <p:nvSpPr>
          <p:cNvPr id="164" name="Down Arrow 163"/>
          <p:cNvSpPr/>
          <p:nvPr/>
        </p:nvSpPr>
        <p:spPr>
          <a:xfrm>
            <a:off x="5500189" y="262381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own Arrow 164"/>
          <p:cNvSpPr/>
          <p:nvPr/>
        </p:nvSpPr>
        <p:spPr>
          <a:xfrm>
            <a:off x="5500189" y="3174831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/>
          <p:cNvSpPr txBox="1"/>
          <p:nvPr/>
        </p:nvSpPr>
        <p:spPr>
          <a:xfrm>
            <a:off x="5393508" y="3355032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67" name="Down Arrow 166"/>
          <p:cNvSpPr/>
          <p:nvPr/>
        </p:nvSpPr>
        <p:spPr>
          <a:xfrm>
            <a:off x="6460608" y="3174831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6231708" y="3355032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169" name="Elbow Connector 54"/>
          <p:cNvCxnSpPr>
            <a:stCxn id="168" idx="3"/>
            <a:endCxn id="161" idx="2"/>
          </p:cNvCxnSpPr>
          <p:nvPr/>
        </p:nvCxnSpPr>
        <p:spPr>
          <a:xfrm flipV="1">
            <a:off x="6677664" y="3160186"/>
            <a:ext cx="595380" cy="302568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Down Arrow 169"/>
          <p:cNvSpPr/>
          <p:nvPr/>
        </p:nvSpPr>
        <p:spPr>
          <a:xfrm>
            <a:off x="5498677" y="3617386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TextBox 170"/>
          <p:cNvSpPr txBox="1"/>
          <p:nvPr/>
        </p:nvSpPr>
        <p:spPr>
          <a:xfrm>
            <a:off x="5241108" y="3797587"/>
            <a:ext cx="2468946" cy="230832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Contact S/M/F to get more General Information</a:t>
            </a:r>
            <a:endParaRPr lang="en-US" sz="900" dirty="0"/>
          </a:p>
        </p:txBody>
      </p:sp>
      <p:sp>
        <p:nvSpPr>
          <p:cNvPr id="173" name="TextBox 172"/>
          <p:cNvSpPr txBox="1"/>
          <p:nvPr/>
        </p:nvSpPr>
        <p:spPr>
          <a:xfrm>
            <a:off x="8164644" y="3810000"/>
            <a:ext cx="445956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S/M/F</a:t>
            </a:r>
            <a:endParaRPr lang="en-US" sz="800" dirty="0"/>
          </a:p>
        </p:txBody>
      </p:sp>
      <p:sp>
        <p:nvSpPr>
          <p:cNvPr id="175" name="Down Arrow 174"/>
          <p:cNvSpPr/>
          <p:nvPr/>
        </p:nvSpPr>
        <p:spPr>
          <a:xfrm>
            <a:off x="7481389" y="4074586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TextBox 175"/>
          <p:cNvSpPr txBox="1"/>
          <p:nvPr/>
        </p:nvSpPr>
        <p:spPr>
          <a:xfrm>
            <a:off x="7309752" y="4254787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77" name="Down Arrow 176"/>
          <p:cNvSpPr/>
          <p:nvPr/>
        </p:nvSpPr>
        <p:spPr>
          <a:xfrm>
            <a:off x="5498677" y="4074586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TextBox 177"/>
          <p:cNvSpPr txBox="1"/>
          <p:nvPr/>
        </p:nvSpPr>
        <p:spPr>
          <a:xfrm>
            <a:off x="5393508" y="4254787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179" name="Elbow Connector 54"/>
          <p:cNvCxnSpPr>
            <a:stCxn id="176" idx="3"/>
            <a:endCxn id="161" idx="2"/>
          </p:cNvCxnSpPr>
          <p:nvPr/>
        </p:nvCxnSpPr>
        <p:spPr>
          <a:xfrm flipH="1" flipV="1">
            <a:off x="7273044" y="3160186"/>
            <a:ext cx="482664" cy="1202323"/>
          </a:xfrm>
          <a:prstGeom prst="bentConnector4">
            <a:avLst>
              <a:gd name="adj1" fmla="val -47362"/>
              <a:gd name="adj2" fmla="val 5448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Down Arrow 179"/>
          <p:cNvSpPr/>
          <p:nvPr/>
        </p:nvSpPr>
        <p:spPr>
          <a:xfrm>
            <a:off x="5500189" y="451267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TextBox 180"/>
          <p:cNvSpPr txBox="1"/>
          <p:nvPr/>
        </p:nvSpPr>
        <p:spPr>
          <a:xfrm>
            <a:off x="5241108" y="4723656"/>
            <a:ext cx="2542684" cy="400110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if the Formwork System and </a:t>
            </a:r>
          </a:p>
          <a:p>
            <a:r>
              <a:rPr lang="en-US" sz="1000" dirty="0" smtClean="0"/>
              <a:t>Participants Initially Fits Well with the Project</a:t>
            </a:r>
            <a:endParaRPr lang="en-US" sz="1000" dirty="0"/>
          </a:p>
        </p:txBody>
      </p:sp>
      <p:sp>
        <p:nvSpPr>
          <p:cNvPr id="182" name="Down Arrow 181"/>
          <p:cNvSpPr/>
          <p:nvPr/>
        </p:nvSpPr>
        <p:spPr>
          <a:xfrm>
            <a:off x="5500189" y="5183832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TextBox 182"/>
          <p:cNvSpPr txBox="1"/>
          <p:nvPr/>
        </p:nvSpPr>
        <p:spPr>
          <a:xfrm>
            <a:off x="5393508" y="5364033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84" name="Down Arrow 183"/>
          <p:cNvSpPr/>
          <p:nvPr/>
        </p:nvSpPr>
        <p:spPr>
          <a:xfrm>
            <a:off x="7538652" y="5183832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TextBox 184"/>
          <p:cNvSpPr txBox="1"/>
          <p:nvPr/>
        </p:nvSpPr>
        <p:spPr>
          <a:xfrm>
            <a:off x="7309752" y="5364033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186" name="Elbow Connector 54"/>
          <p:cNvCxnSpPr>
            <a:stCxn id="185" idx="3"/>
          </p:cNvCxnSpPr>
          <p:nvPr/>
        </p:nvCxnSpPr>
        <p:spPr>
          <a:xfrm flipV="1">
            <a:off x="7755708" y="4343400"/>
            <a:ext cx="245292" cy="112835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Down Arrow 187"/>
          <p:cNvSpPr/>
          <p:nvPr/>
        </p:nvSpPr>
        <p:spPr>
          <a:xfrm>
            <a:off x="5498677" y="5625644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TextBox 188"/>
          <p:cNvSpPr txBox="1"/>
          <p:nvPr/>
        </p:nvSpPr>
        <p:spPr>
          <a:xfrm>
            <a:off x="5241108" y="5805845"/>
            <a:ext cx="2581156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Agree to Meet and Have Meeting</a:t>
            </a:r>
            <a:r>
              <a:rPr lang="en-US" sz="900" dirty="0"/>
              <a:t> </a:t>
            </a:r>
            <a:r>
              <a:rPr lang="en-US" sz="900" dirty="0" smtClean="0"/>
              <a:t>i.e. “Sales pitch”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Conversation with S/M/F giving information and </a:t>
            </a:r>
          </a:p>
          <a:p>
            <a:r>
              <a:rPr lang="en-US" sz="900" dirty="0" smtClean="0"/>
              <a:t>Talking of Other Projects that Used Their System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4600878" y="1617077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195" name="Down Arrow 194"/>
          <p:cNvSpPr/>
          <p:nvPr/>
        </p:nvSpPr>
        <p:spPr>
          <a:xfrm>
            <a:off x="7481389" y="6341477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7309752" y="6521678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97" name="Down Arrow 196"/>
          <p:cNvSpPr/>
          <p:nvPr/>
        </p:nvSpPr>
        <p:spPr>
          <a:xfrm>
            <a:off x="5498677" y="6341477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5393508" y="6521678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199" name="Elbow Connector 54"/>
          <p:cNvCxnSpPr>
            <a:stCxn id="196" idx="3"/>
          </p:cNvCxnSpPr>
          <p:nvPr/>
        </p:nvCxnSpPr>
        <p:spPr>
          <a:xfrm flipV="1">
            <a:off x="7755708" y="5486400"/>
            <a:ext cx="245292" cy="1143000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TextBox 199"/>
          <p:cNvSpPr txBox="1"/>
          <p:nvPr/>
        </p:nvSpPr>
        <p:spPr>
          <a:xfrm>
            <a:off x="4600878" y="2832556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202" name="TextBox 201"/>
          <p:cNvSpPr txBox="1"/>
          <p:nvPr/>
        </p:nvSpPr>
        <p:spPr>
          <a:xfrm>
            <a:off x="4600878" y="3810000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203" name="TextBox 202"/>
          <p:cNvSpPr txBox="1"/>
          <p:nvPr/>
        </p:nvSpPr>
        <p:spPr>
          <a:xfrm>
            <a:off x="4600878" y="4724400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204" name="TextBox 203"/>
          <p:cNvSpPr txBox="1"/>
          <p:nvPr/>
        </p:nvSpPr>
        <p:spPr>
          <a:xfrm>
            <a:off x="8153400" y="4724400"/>
            <a:ext cx="445956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S/M/F</a:t>
            </a:r>
            <a:endParaRPr lang="en-US" sz="800" dirty="0"/>
          </a:p>
        </p:txBody>
      </p:sp>
      <p:sp>
        <p:nvSpPr>
          <p:cNvPr id="205" name="TextBox 204"/>
          <p:cNvSpPr txBox="1"/>
          <p:nvPr/>
        </p:nvSpPr>
        <p:spPr>
          <a:xfrm>
            <a:off x="4600878" y="5804356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206" name="TextBox 205"/>
          <p:cNvSpPr txBox="1"/>
          <p:nvPr/>
        </p:nvSpPr>
        <p:spPr>
          <a:xfrm>
            <a:off x="8153400" y="5804356"/>
            <a:ext cx="445956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S/M/F</a:t>
            </a:r>
            <a:endParaRPr lang="en-US" sz="800" dirty="0"/>
          </a:p>
        </p:txBody>
      </p:sp>
      <p:sp>
        <p:nvSpPr>
          <p:cNvPr id="208" name="TextBox 207"/>
          <p:cNvSpPr txBox="1"/>
          <p:nvPr/>
        </p:nvSpPr>
        <p:spPr>
          <a:xfrm>
            <a:off x="1227762" y="228600"/>
            <a:ext cx="1745991" cy="33855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Decide Construction Documents are </a:t>
            </a:r>
          </a:p>
          <a:p>
            <a:r>
              <a:rPr lang="en-US" sz="800" dirty="0" smtClean="0"/>
              <a:t>ready for </a:t>
            </a:r>
            <a:r>
              <a:rPr lang="en-US" sz="800" dirty="0" smtClean="0"/>
              <a:t>Construction</a:t>
            </a:r>
            <a:endParaRPr lang="en-US" sz="800" dirty="0"/>
          </a:p>
        </p:txBody>
      </p:sp>
      <p:sp>
        <p:nvSpPr>
          <p:cNvPr id="209" name="TextBox 208"/>
          <p:cNvSpPr txBox="1"/>
          <p:nvPr/>
        </p:nvSpPr>
        <p:spPr>
          <a:xfrm>
            <a:off x="183969" y="233065"/>
            <a:ext cx="806631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 </a:t>
            </a:r>
            <a:r>
              <a:rPr lang="en-US" sz="800" dirty="0" smtClean="0"/>
              <a:t>+ Owner</a:t>
            </a:r>
            <a:endParaRPr lang="en-US" sz="800" dirty="0"/>
          </a:p>
        </p:txBody>
      </p:sp>
      <p:sp>
        <p:nvSpPr>
          <p:cNvPr id="210" name="Down Arrow 209"/>
          <p:cNvSpPr/>
          <p:nvPr/>
        </p:nvSpPr>
        <p:spPr>
          <a:xfrm>
            <a:off x="1380162" y="631686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TextBox 210"/>
          <p:cNvSpPr txBox="1"/>
          <p:nvPr/>
        </p:nvSpPr>
        <p:spPr>
          <a:xfrm>
            <a:off x="1227762" y="811887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213" name="Down Arrow 212"/>
          <p:cNvSpPr/>
          <p:nvPr/>
        </p:nvSpPr>
        <p:spPr>
          <a:xfrm>
            <a:off x="2837694" y="631686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Box 213"/>
          <p:cNvSpPr txBox="1"/>
          <p:nvPr/>
        </p:nvSpPr>
        <p:spPr>
          <a:xfrm>
            <a:off x="2599362" y="811887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215" name="Down Arrow 214"/>
          <p:cNvSpPr/>
          <p:nvPr/>
        </p:nvSpPr>
        <p:spPr>
          <a:xfrm>
            <a:off x="2827962" y="1074241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1600200" y="1283732"/>
            <a:ext cx="2116285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Revise </a:t>
            </a:r>
            <a:r>
              <a:rPr lang="en-US" sz="800" dirty="0" smtClean="0"/>
              <a:t>Documents Until </a:t>
            </a:r>
            <a:r>
              <a:rPr lang="en-US" sz="800" dirty="0" smtClean="0"/>
              <a:t>Owner has </a:t>
            </a:r>
            <a:r>
              <a:rPr lang="en-US" sz="800" dirty="0" smtClean="0"/>
              <a:t>Approved</a:t>
            </a:r>
            <a:endParaRPr lang="en-US" sz="800" dirty="0" smtClean="0"/>
          </a:p>
        </p:txBody>
      </p:sp>
      <p:cxnSp>
        <p:nvCxnSpPr>
          <p:cNvPr id="217" name="Elbow Connector 54"/>
          <p:cNvCxnSpPr>
            <a:stCxn id="216" idx="3"/>
            <a:endCxn id="208" idx="3"/>
          </p:cNvCxnSpPr>
          <p:nvPr/>
        </p:nvCxnSpPr>
        <p:spPr>
          <a:xfrm flipH="1" flipV="1">
            <a:off x="2973753" y="397877"/>
            <a:ext cx="742732" cy="993577"/>
          </a:xfrm>
          <a:prstGeom prst="bentConnector3">
            <a:avLst>
              <a:gd name="adj1" fmla="val -30778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/>
          <p:cNvSpPr txBox="1"/>
          <p:nvPr/>
        </p:nvSpPr>
        <p:spPr>
          <a:xfrm>
            <a:off x="1219200" y="1613356"/>
            <a:ext cx="1013419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Begin Construction</a:t>
            </a:r>
            <a:endParaRPr lang="en-US" sz="800" dirty="0" smtClean="0"/>
          </a:p>
        </p:txBody>
      </p:sp>
      <p:sp>
        <p:nvSpPr>
          <p:cNvPr id="219" name="Down Arrow 218"/>
          <p:cNvSpPr/>
          <p:nvPr/>
        </p:nvSpPr>
        <p:spPr>
          <a:xfrm>
            <a:off x="1371600" y="1066800"/>
            <a:ext cx="45719" cy="4572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Down Arrow 219"/>
          <p:cNvSpPr/>
          <p:nvPr/>
        </p:nvSpPr>
        <p:spPr>
          <a:xfrm>
            <a:off x="2209800" y="1981200"/>
            <a:ext cx="457200" cy="4648200"/>
          </a:xfrm>
          <a:prstGeom prst="downArrow">
            <a:avLst/>
          </a:prstGeom>
          <a:solidFill>
            <a:srgbClr val="000000">
              <a:alpha val="30196"/>
            </a:srgbClr>
          </a:solidFill>
          <a:ln>
            <a:solidFill>
              <a:srgbClr val="000000">
                <a:alpha val="4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Down Arrow 220"/>
          <p:cNvSpPr/>
          <p:nvPr/>
        </p:nvSpPr>
        <p:spPr>
          <a:xfrm>
            <a:off x="1380162" y="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>
            <a:off x="618162" y="3429000"/>
            <a:ext cx="6858000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H="1">
            <a:off x="-2358713" y="3425513"/>
            <a:ext cx="6858794" cy="776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>
            <a:off x="1675606" y="3429000"/>
            <a:ext cx="6858794" cy="794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4647803" y="3429397"/>
            <a:ext cx="6858794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1142206" y="3428206"/>
            <a:ext cx="6858000" cy="1588"/>
          </a:xfrm>
          <a:prstGeom prst="line">
            <a:avLst/>
          </a:prstGeom>
          <a:ln w="63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5241108" y="378768"/>
            <a:ext cx="2581156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Agree to Meet and Have Meeting</a:t>
            </a:r>
            <a:r>
              <a:rPr lang="en-US" sz="900" dirty="0"/>
              <a:t> </a:t>
            </a:r>
            <a:r>
              <a:rPr lang="en-US" sz="900" dirty="0" smtClean="0"/>
              <a:t>i.e. “Sales pitch”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Conversation with S/M/F giving information and </a:t>
            </a:r>
          </a:p>
          <a:p>
            <a:r>
              <a:rPr lang="en-US" sz="900" dirty="0" smtClean="0"/>
              <a:t>Talking of Other Projects that Used Their System</a:t>
            </a:r>
          </a:p>
        </p:txBody>
      </p:sp>
      <p:sp>
        <p:nvSpPr>
          <p:cNvPr id="195" name="Down Arrow 194"/>
          <p:cNvSpPr/>
          <p:nvPr/>
        </p:nvSpPr>
        <p:spPr>
          <a:xfrm>
            <a:off x="7481389" y="9144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7309752" y="10946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97" name="Down Arrow 196"/>
          <p:cNvSpPr/>
          <p:nvPr/>
        </p:nvSpPr>
        <p:spPr>
          <a:xfrm>
            <a:off x="5498677" y="9144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5393508" y="1094601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199" name="Elbow Connector 54"/>
          <p:cNvCxnSpPr>
            <a:stCxn id="196" idx="3"/>
          </p:cNvCxnSpPr>
          <p:nvPr/>
        </p:nvCxnSpPr>
        <p:spPr>
          <a:xfrm flipV="1">
            <a:off x="7755708" y="0"/>
            <a:ext cx="228600" cy="12023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4600878" y="377279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206" name="TextBox 205"/>
          <p:cNvSpPr txBox="1"/>
          <p:nvPr/>
        </p:nvSpPr>
        <p:spPr>
          <a:xfrm>
            <a:off x="8153400" y="377279"/>
            <a:ext cx="445956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S/M/F</a:t>
            </a:r>
            <a:endParaRPr lang="en-US" sz="800" dirty="0"/>
          </a:p>
        </p:txBody>
      </p:sp>
      <p:sp>
        <p:nvSpPr>
          <p:cNvPr id="64" name="Down Arrow 63"/>
          <p:cNvSpPr/>
          <p:nvPr/>
        </p:nvSpPr>
        <p:spPr>
          <a:xfrm>
            <a:off x="5498677" y="1524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own Arrow 64"/>
          <p:cNvSpPr/>
          <p:nvPr/>
        </p:nvSpPr>
        <p:spPr>
          <a:xfrm>
            <a:off x="5516881" y="136931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257800" y="1580296"/>
            <a:ext cx="2622834" cy="230832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Decide to Go Check Out Current Formwork System</a:t>
            </a:r>
            <a:endParaRPr lang="en-US" sz="900" dirty="0"/>
          </a:p>
        </p:txBody>
      </p:sp>
      <p:sp>
        <p:nvSpPr>
          <p:cNvPr id="67" name="Down Arrow 66"/>
          <p:cNvSpPr/>
          <p:nvPr/>
        </p:nvSpPr>
        <p:spPr>
          <a:xfrm>
            <a:off x="5516881" y="18288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410200" y="2009001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69" name="Down Arrow 68"/>
          <p:cNvSpPr/>
          <p:nvPr/>
        </p:nvSpPr>
        <p:spPr>
          <a:xfrm>
            <a:off x="6888481" y="18288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705600" y="2009001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71" name="Elbow Connector 54"/>
          <p:cNvCxnSpPr>
            <a:stCxn id="70" idx="3"/>
          </p:cNvCxnSpPr>
          <p:nvPr/>
        </p:nvCxnSpPr>
        <p:spPr>
          <a:xfrm flipV="1">
            <a:off x="7151556" y="1219200"/>
            <a:ext cx="849444" cy="8975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600878" y="1613356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140" name="Down Arrow 139"/>
          <p:cNvSpPr/>
          <p:nvPr/>
        </p:nvSpPr>
        <p:spPr>
          <a:xfrm flipH="1">
            <a:off x="5542940" y="2286000"/>
            <a:ext cx="45719" cy="2308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5239652" y="2593032"/>
            <a:ext cx="2518638" cy="6463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Go See Formwork System In Action on a Project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Converse with Project Manager, Superintendent,</a:t>
            </a:r>
          </a:p>
          <a:p>
            <a:r>
              <a:rPr lang="en-US" sz="900" dirty="0" smtClean="0"/>
              <a:t>and  Crews on Project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Gain Valuable Insight and Feedback</a:t>
            </a:r>
          </a:p>
        </p:txBody>
      </p:sp>
      <p:sp>
        <p:nvSpPr>
          <p:cNvPr id="142" name="Down Arrow 141"/>
          <p:cNvSpPr/>
          <p:nvPr/>
        </p:nvSpPr>
        <p:spPr>
          <a:xfrm>
            <a:off x="7479933" y="3278832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7308296" y="3459033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46" name="Down Arrow 145"/>
          <p:cNvSpPr/>
          <p:nvPr/>
        </p:nvSpPr>
        <p:spPr>
          <a:xfrm>
            <a:off x="5497221" y="3281064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5392052" y="3461265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49" name="TextBox 148"/>
          <p:cNvSpPr txBox="1"/>
          <p:nvPr/>
        </p:nvSpPr>
        <p:spPr>
          <a:xfrm>
            <a:off x="8169797" y="2590800"/>
            <a:ext cx="898003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Other Contractor</a:t>
            </a:r>
          </a:p>
        </p:txBody>
      </p:sp>
      <p:sp>
        <p:nvSpPr>
          <p:cNvPr id="150" name="Down Arrow 149"/>
          <p:cNvSpPr/>
          <p:nvPr/>
        </p:nvSpPr>
        <p:spPr>
          <a:xfrm>
            <a:off x="5498733" y="3738264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TextBox 150"/>
          <p:cNvSpPr txBox="1"/>
          <p:nvPr/>
        </p:nvSpPr>
        <p:spPr>
          <a:xfrm>
            <a:off x="5239652" y="3966864"/>
            <a:ext cx="2616422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Decide About Using Formwork System On Current Project</a:t>
            </a:r>
            <a:endParaRPr lang="en-US" sz="800" dirty="0"/>
          </a:p>
        </p:txBody>
      </p:sp>
      <p:cxnSp>
        <p:nvCxnSpPr>
          <p:cNvPr id="152" name="Elbow Connector 54"/>
          <p:cNvCxnSpPr>
            <a:stCxn id="145" idx="3"/>
          </p:cNvCxnSpPr>
          <p:nvPr/>
        </p:nvCxnSpPr>
        <p:spPr>
          <a:xfrm flipV="1">
            <a:off x="7754252" y="2133600"/>
            <a:ext cx="246748" cy="143315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Down Arrow 152"/>
          <p:cNvSpPr/>
          <p:nvPr/>
        </p:nvSpPr>
        <p:spPr>
          <a:xfrm>
            <a:off x="5498733" y="425478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5392052" y="4434988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72" name="Down Arrow 171"/>
          <p:cNvSpPr/>
          <p:nvPr/>
        </p:nvSpPr>
        <p:spPr>
          <a:xfrm>
            <a:off x="6916352" y="425478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TextBox 173"/>
          <p:cNvSpPr txBox="1"/>
          <p:nvPr/>
        </p:nvSpPr>
        <p:spPr>
          <a:xfrm>
            <a:off x="6687452" y="4434988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187" name="Elbow Connector 54"/>
          <p:cNvCxnSpPr>
            <a:stCxn id="174" idx="3"/>
          </p:cNvCxnSpPr>
          <p:nvPr/>
        </p:nvCxnSpPr>
        <p:spPr>
          <a:xfrm flipV="1">
            <a:off x="7133408" y="3581400"/>
            <a:ext cx="867592" cy="961310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Down Arrow 190"/>
          <p:cNvSpPr/>
          <p:nvPr/>
        </p:nvSpPr>
        <p:spPr>
          <a:xfrm>
            <a:off x="5498733" y="4728864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TextBox 191"/>
          <p:cNvSpPr txBox="1"/>
          <p:nvPr/>
        </p:nvSpPr>
        <p:spPr>
          <a:xfrm>
            <a:off x="4600878" y="2603956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193" name="TextBox 192"/>
          <p:cNvSpPr txBox="1"/>
          <p:nvPr/>
        </p:nvSpPr>
        <p:spPr>
          <a:xfrm>
            <a:off x="4600878" y="3975556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208" name="TextBox 207"/>
          <p:cNvSpPr txBox="1"/>
          <p:nvPr/>
        </p:nvSpPr>
        <p:spPr>
          <a:xfrm>
            <a:off x="5268645" y="4953000"/>
            <a:ext cx="2514600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Inform </a:t>
            </a:r>
            <a:r>
              <a:rPr lang="en-US" sz="800" dirty="0" smtClean="0"/>
              <a:t>Owner of </a:t>
            </a:r>
            <a:r>
              <a:rPr lang="en-US" sz="800" dirty="0" smtClean="0"/>
              <a:t>Decision on Formwork System</a:t>
            </a:r>
          </a:p>
        </p:txBody>
      </p:sp>
      <p:sp>
        <p:nvSpPr>
          <p:cNvPr id="209" name="Down Arrow 208"/>
          <p:cNvSpPr/>
          <p:nvPr/>
        </p:nvSpPr>
        <p:spPr>
          <a:xfrm>
            <a:off x="6792945" y="5209401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TextBox 209"/>
          <p:cNvSpPr txBox="1"/>
          <p:nvPr/>
        </p:nvSpPr>
        <p:spPr>
          <a:xfrm>
            <a:off x="6564045" y="5389602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212" name="TextBox 211"/>
          <p:cNvSpPr txBox="1"/>
          <p:nvPr/>
        </p:nvSpPr>
        <p:spPr>
          <a:xfrm>
            <a:off x="8153400" y="4953000"/>
            <a:ext cx="466794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Owner</a:t>
            </a:r>
            <a:endParaRPr lang="en-US" sz="800" dirty="0"/>
          </a:p>
        </p:txBody>
      </p:sp>
      <p:sp>
        <p:nvSpPr>
          <p:cNvPr id="213" name="Down Arrow 212"/>
          <p:cNvSpPr/>
          <p:nvPr/>
        </p:nvSpPr>
        <p:spPr>
          <a:xfrm>
            <a:off x="6792945" y="5666601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Box 213"/>
          <p:cNvSpPr txBox="1"/>
          <p:nvPr/>
        </p:nvSpPr>
        <p:spPr>
          <a:xfrm>
            <a:off x="6183045" y="5846802"/>
            <a:ext cx="1576072" cy="707886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May Need to Sell </a:t>
            </a:r>
            <a:r>
              <a:rPr lang="en-US" sz="800" dirty="0" smtClean="0"/>
              <a:t>Owner</a:t>
            </a:r>
            <a:endParaRPr lang="en-US" sz="800" dirty="0" smtClean="0"/>
          </a:p>
          <a:p>
            <a:r>
              <a:rPr lang="en-US" sz="800" dirty="0" smtClean="0"/>
              <a:t>If Changes to the Budget,</a:t>
            </a:r>
          </a:p>
          <a:p>
            <a:r>
              <a:rPr lang="en-US" sz="800" dirty="0" smtClean="0"/>
              <a:t>Schedule, or Design Occur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If Can Not Sell Formwork System</a:t>
            </a:r>
          </a:p>
          <a:p>
            <a:r>
              <a:rPr lang="en-US" sz="800" dirty="0" smtClean="0"/>
              <a:t>Will Need to Start Over</a:t>
            </a:r>
            <a:endParaRPr lang="en-US" sz="800" dirty="0"/>
          </a:p>
        </p:txBody>
      </p:sp>
      <p:cxnSp>
        <p:nvCxnSpPr>
          <p:cNvPr id="215" name="Elbow Connector 54"/>
          <p:cNvCxnSpPr>
            <a:stCxn id="214" idx="3"/>
          </p:cNvCxnSpPr>
          <p:nvPr/>
        </p:nvCxnSpPr>
        <p:spPr>
          <a:xfrm flipV="1">
            <a:off x="7759117" y="4572000"/>
            <a:ext cx="241883" cy="162874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Down Arrow 215"/>
          <p:cNvSpPr/>
          <p:nvPr/>
        </p:nvSpPr>
        <p:spPr>
          <a:xfrm>
            <a:off x="5486400" y="5240923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TextBox 216"/>
          <p:cNvSpPr txBox="1"/>
          <p:nvPr/>
        </p:nvSpPr>
        <p:spPr>
          <a:xfrm>
            <a:off x="5411712" y="5421124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218" name="Down Arrow 217"/>
          <p:cNvSpPr/>
          <p:nvPr/>
        </p:nvSpPr>
        <p:spPr>
          <a:xfrm>
            <a:off x="5527726" y="5715000"/>
            <a:ext cx="45719" cy="914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Elbow Connector 54"/>
          <p:cNvCxnSpPr>
            <a:stCxn id="214" idx="1"/>
            <a:endCxn id="208" idx="2"/>
          </p:cNvCxnSpPr>
          <p:nvPr/>
        </p:nvCxnSpPr>
        <p:spPr>
          <a:xfrm rot="10800000" flipH="1">
            <a:off x="6183045" y="5168445"/>
            <a:ext cx="342900" cy="1032301"/>
          </a:xfrm>
          <a:prstGeom prst="bentConnector4">
            <a:avLst>
              <a:gd name="adj1" fmla="val -66667"/>
              <a:gd name="adj2" fmla="val 67143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600878" y="4966156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221" name="Down Arrow 220"/>
          <p:cNvSpPr/>
          <p:nvPr/>
        </p:nvSpPr>
        <p:spPr>
          <a:xfrm>
            <a:off x="2209800" y="228600"/>
            <a:ext cx="457200" cy="6400800"/>
          </a:xfrm>
          <a:prstGeom prst="downArrow">
            <a:avLst/>
          </a:prstGeom>
          <a:solidFill>
            <a:srgbClr val="000000">
              <a:alpha val="30196"/>
            </a:srgbClr>
          </a:solidFill>
          <a:ln>
            <a:solidFill>
              <a:srgbClr val="00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>
            <a:off x="618162" y="3429000"/>
            <a:ext cx="6858000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H="1">
            <a:off x="-2358713" y="3425513"/>
            <a:ext cx="6858794" cy="776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>
            <a:off x="1675606" y="3429000"/>
            <a:ext cx="6858794" cy="794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4647803" y="3429397"/>
            <a:ext cx="6858794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1142206" y="3428206"/>
            <a:ext cx="6858000" cy="1588"/>
          </a:xfrm>
          <a:prstGeom prst="line">
            <a:avLst/>
          </a:prstGeom>
          <a:ln w="63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44100" y="533400"/>
            <a:ext cx="2598788" cy="6463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Call Up S/M/F to Set Up Follow-Up Meeting</a:t>
            </a:r>
          </a:p>
          <a:p>
            <a:r>
              <a:rPr lang="en-US" sz="900" dirty="0" smtClean="0"/>
              <a:t>Of Utilizing Formwork System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Give Suggestions, Input, and Project Requirements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Send Construction Documents for S/M/F to Look at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164644" y="533400"/>
            <a:ext cx="445956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S/M/F</a:t>
            </a:r>
            <a:endParaRPr lang="en-US" sz="800" dirty="0"/>
          </a:p>
        </p:txBody>
      </p:sp>
      <p:sp>
        <p:nvSpPr>
          <p:cNvPr id="74" name="Down Arrow 73"/>
          <p:cNvSpPr/>
          <p:nvPr/>
        </p:nvSpPr>
        <p:spPr>
          <a:xfrm>
            <a:off x="7484381" y="12192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7312744" y="13994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76" name="Down Arrow 75"/>
          <p:cNvSpPr/>
          <p:nvPr/>
        </p:nvSpPr>
        <p:spPr>
          <a:xfrm>
            <a:off x="5501669" y="1221432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5396500" y="1401633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78" name="Elbow Connector 54"/>
          <p:cNvCxnSpPr>
            <a:stCxn id="75" idx="3"/>
          </p:cNvCxnSpPr>
          <p:nvPr/>
        </p:nvCxnSpPr>
        <p:spPr>
          <a:xfrm flipV="1">
            <a:off x="7758700" y="0"/>
            <a:ext cx="228600" cy="15071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Down Arrow 79"/>
          <p:cNvSpPr/>
          <p:nvPr/>
        </p:nvSpPr>
        <p:spPr>
          <a:xfrm>
            <a:off x="5501669" y="16617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5244100" y="1868269"/>
            <a:ext cx="2411238" cy="6463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Have Meeting to Discuss Formwork: Details,</a:t>
            </a:r>
          </a:p>
          <a:p>
            <a:r>
              <a:rPr lang="en-US" sz="900" dirty="0" smtClean="0"/>
              <a:t>Budget and Schedule, Rent or Lease Possibility,</a:t>
            </a:r>
          </a:p>
          <a:p>
            <a:r>
              <a:rPr lang="en-US" sz="900" dirty="0" smtClean="0"/>
              <a:t>Project Logistics, and Setting Up a Contract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Ease Way Into New System and Company</a:t>
            </a:r>
          </a:p>
        </p:txBody>
      </p:sp>
      <p:sp>
        <p:nvSpPr>
          <p:cNvPr id="83" name="Down Arrow 82"/>
          <p:cNvSpPr/>
          <p:nvPr/>
        </p:nvSpPr>
        <p:spPr>
          <a:xfrm>
            <a:off x="7484381" y="2590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7312744" y="27710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85" name="Down Arrow 84"/>
          <p:cNvSpPr/>
          <p:nvPr/>
        </p:nvSpPr>
        <p:spPr>
          <a:xfrm>
            <a:off x="5501669" y="2593032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5396500" y="2773233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88" name="Down Arrow 87"/>
          <p:cNvSpPr/>
          <p:nvPr/>
        </p:nvSpPr>
        <p:spPr>
          <a:xfrm>
            <a:off x="5503181" y="30480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5244100" y="3274368"/>
            <a:ext cx="2514600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S/M/F Decides to Agree On Project and Sign Contract</a:t>
            </a:r>
          </a:p>
        </p:txBody>
      </p:sp>
      <p:sp>
        <p:nvSpPr>
          <p:cNvPr id="90" name="Down Arrow 89"/>
          <p:cNvSpPr/>
          <p:nvPr/>
        </p:nvSpPr>
        <p:spPr>
          <a:xfrm>
            <a:off x="7236844" y="35667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7007944" y="3746956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92" name="Down Arrow 91"/>
          <p:cNvSpPr/>
          <p:nvPr/>
        </p:nvSpPr>
        <p:spPr>
          <a:xfrm>
            <a:off x="5503181" y="35667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5396500" y="3746956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95" name="TextBox 94"/>
          <p:cNvSpPr txBox="1"/>
          <p:nvPr/>
        </p:nvSpPr>
        <p:spPr>
          <a:xfrm>
            <a:off x="8153400" y="1856601"/>
            <a:ext cx="445956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S/M/F</a:t>
            </a:r>
            <a:endParaRPr lang="en-US" sz="800" dirty="0"/>
          </a:p>
        </p:txBody>
      </p:sp>
      <p:sp>
        <p:nvSpPr>
          <p:cNvPr id="96" name="TextBox 95"/>
          <p:cNvSpPr txBox="1"/>
          <p:nvPr/>
        </p:nvSpPr>
        <p:spPr>
          <a:xfrm>
            <a:off x="4572000" y="3276600"/>
            <a:ext cx="445956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S/M/F</a:t>
            </a:r>
          </a:p>
        </p:txBody>
      </p:sp>
      <p:sp>
        <p:nvSpPr>
          <p:cNvPr id="98" name="Down Arrow 97"/>
          <p:cNvSpPr/>
          <p:nvPr/>
        </p:nvSpPr>
        <p:spPr>
          <a:xfrm>
            <a:off x="7236844" y="40239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6210737" y="4204156"/>
            <a:ext cx="1571264" cy="461665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Renegotiate Terms and Contract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If No Agreement Reached</a:t>
            </a:r>
          </a:p>
          <a:p>
            <a:r>
              <a:rPr lang="en-US" sz="800" dirty="0" smtClean="0"/>
              <a:t>Must Start Decision Process Over</a:t>
            </a:r>
            <a:endParaRPr lang="en-US" sz="800" dirty="0"/>
          </a:p>
        </p:txBody>
      </p:sp>
      <p:cxnSp>
        <p:nvCxnSpPr>
          <p:cNvPr id="100" name="Elbow Connector 54"/>
          <p:cNvCxnSpPr>
            <a:stCxn id="99" idx="3"/>
          </p:cNvCxnSpPr>
          <p:nvPr/>
        </p:nvCxnSpPr>
        <p:spPr>
          <a:xfrm flipV="1">
            <a:off x="7782001" y="2895600"/>
            <a:ext cx="218999" cy="1539389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54"/>
          <p:cNvCxnSpPr>
            <a:stCxn id="99" idx="1"/>
            <a:endCxn id="89" idx="2"/>
          </p:cNvCxnSpPr>
          <p:nvPr/>
        </p:nvCxnSpPr>
        <p:spPr>
          <a:xfrm rot="10800000" flipH="1">
            <a:off x="6210736" y="3489813"/>
            <a:ext cx="290663" cy="945177"/>
          </a:xfrm>
          <a:prstGeom prst="bentConnector4">
            <a:avLst>
              <a:gd name="adj1" fmla="val -78648"/>
              <a:gd name="adj2" fmla="val 62211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Down Arrow 101"/>
          <p:cNvSpPr/>
          <p:nvPr/>
        </p:nvSpPr>
        <p:spPr>
          <a:xfrm>
            <a:off x="5503181" y="4038600"/>
            <a:ext cx="45719" cy="6858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4600878" y="533400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104" name="TextBox 103"/>
          <p:cNvSpPr txBox="1"/>
          <p:nvPr/>
        </p:nvSpPr>
        <p:spPr>
          <a:xfrm>
            <a:off x="4600878" y="1841956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105" name="TextBox 104"/>
          <p:cNvSpPr txBox="1"/>
          <p:nvPr/>
        </p:nvSpPr>
        <p:spPr>
          <a:xfrm>
            <a:off x="8153400" y="3289756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5257800" y="4763869"/>
            <a:ext cx="1116011" cy="230832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Begin Construction</a:t>
            </a:r>
            <a:endParaRPr lang="en-US" sz="900" dirty="0" smtClean="0"/>
          </a:p>
        </p:txBody>
      </p:sp>
      <p:sp>
        <p:nvSpPr>
          <p:cNvPr id="107" name="Down Arrow 106"/>
          <p:cNvSpPr/>
          <p:nvPr/>
        </p:nvSpPr>
        <p:spPr>
          <a:xfrm>
            <a:off x="2209800" y="228600"/>
            <a:ext cx="457200" cy="6248400"/>
          </a:xfrm>
          <a:prstGeom prst="downArrow">
            <a:avLst/>
          </a:prstGeom>
          <a:solidFill>
            <a:srgbClr val="000000">
              <a:alpha val="30196"/>
            </a:srgbClr>
          </a:solidFill>
          <a:ln>
            <a:solidFill>
              <a:srgbClr val="00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 rot="10800000">
            <a:off x="1066800" y="6556177"/>
            <a:ext cx="7010400" cy="1588"/>
          </a:xfrm>
          <a:prstGeom prst="line">
            <a:avLst/>
          </a:prstGeom>
          <a:ln w="38100">
            <a:solidFill>
              <a:srgbClr val="00B05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3886200" y="6400800"/>
            <a:ext cx="1412374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Construction Phase</a:t>
            </a:r>
            <a:endParaRPr lang="en-US" sz="1200" b="1" i="1" dirty="0"/>
          </a:p>
        </p:txBody>
      </p:sp>
      <p:sp>
        <p:nvSpPr>
          <p:cNvPr id="116" name="Down Arrow 115"/>
          <p:cNvSpPr/>
          <p:nvPr/>
        </p:nvSpPr>
        <p:spPr>
          <a:xfrm>
            <a:off x="6324600" y="5105400"/>
            <a:ext cx="457200" cy="1371600"/>
          </a:xfrm>
          <a:prstGeom prst="downArrow">
            <a:avLst/>
          </a:prstGeom>
          <a:solidFill>
            <a:srgbClr val="000000">
              <a:alpha val="30196"/>
            </a:srgbClr>
          </a:solidFill>
          <a:ln>
            <a:solidFill>
              <a:srgbClr val="00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Elbow Connector 54"/>
          <p:cNvCxnSpPr>
            <a:stCxn id="84" idx="3"/>
          </p:cNvCxnSpPr>
          <p:nvPr/>
        </p:nvCxnSpPr>
        <p:spPr>
          <a:xfrm flipV="1">
            <a:off x="7758700" y="1524000"/>
            <a:ext cx="242300" cy="13547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Box 94"/>
          <p:cNvSpPr txBox="1"/>
          <p:nvPr/>
        </p:nvSpPr>
        <p:spPr>
          <a:xfrm>
            <a:off x="2209800" y="0"/>
            <a:ext cx="1609223" cy="307777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Construction Phase</a:t>
            </a:r>
            <a:endParaRPr lang="en-US" sz="1400" b="1" i="1" dirty="0"/>
          </a:p>
        </p:txBody>
      </p:sp>
      <p:sp>
        <p:nvSpPr>
          <p:cNvPr id="97" name="TextBox 96"/>
          <p:cNvSpPr txBox="1"/>
          <p:nvPr/>
        </p:nvSpPr>
        <p:spPr>
          <a:xfrm>
            <a:off x="3412479" y="545068"/>
            <a:ext cx="2315057" cy="64633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Send Construction Drawings to S/M/F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S/M/F Creates Shop Drawings and </a:t>
            </a:r>
          </a:p>
          <a:p>
            <a:r>
              <a:rPr lang="en-US" sz="900" dirty="0" smtClean="0"/>
              <a:t>Submits for Review to </a:t>
            </a:r>
            <a:r>
              <a:rPr lang="en-US" sz="900" dirty="0" smtClean="0"/>
              <a:t>A/E/C</a:t>
            </a:r>
            <a:endParaRPr lang="en-US" sz="900" dirty="0" smtClean="0"/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Decide to Accept Shop Drawings from </a:t>
            </a:r>
            <a:r>
              <a:rPr lang="en-US" sz="900" dirty="0" smtClean="0"/>
              <a:t>S/M/F</a:t>
            </a:r>
            <a:endParaRPr lang="en-US" sz="900" dirty="0" smtClean="0"/>
          </a:p>
        </p:txBody>
      </p:sp>
      <p:sp>
        <p:nvSpPr>
          <p:cNvPr id="104" name="TextBox 103"/>
          <p:cNvSpPr txBox="1"/>
          <p:nvPr/>
        </p:nvSpPr>
        <p:spPr>
          <a:xfrm>
            <a:off x="6335844" y="533400"/>
            <a:ext cx="445956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S/M/F</a:t>
            </a:r>
            <a:endParaRPr lang="en-US" sz="800" dirty="0"/>
          </a:p>
        </p:txBody>
      </p:sp>
      <p:sp>
        <p:nvSpPr>
          <p:cNvPr id="105" name="Down Arrow 104"/>
          <p:cNvSpPr/>
          <p:nvPr/>
        </p:nvSpPr>
        <p:spPr>
          <a:xfrm>
            <a:off x="5108116" y="12192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Down Arrow 106"/>
          <p:cNvSpPr/>
          <p:nvPr/>
        </p:nvSpPr>
        <p:spPr>
          <a:xfrm>
            <a:off x="3670048" y="123384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4726109" y="1931313"/>
            <a:ext cx="1200970" cy="230832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Revise and Resubmit</a:t>
            </a:r>
          </a:p>
        </p:txBody>
      </p:sp>
      <p:sp>
        <p:nvSpPr>
          <p:cNvPr id="112" name="Down Arrow 111"/>
          <p:cNvSpPr/>
          <p:nvPr/>
        </p:nvSpPr>
        <p:spPr>
          <a:xfrm>
            <a:off x="5119360" y="170494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Elbow Connector 54"/>
          <p:cNvCxnSpPr>
            <a:stCxn id="111" idx="3"/>
            <a:endCxn id="97" idx="3"/>
          </p:cNvCxnSpPr>
          <p:nvPr/>
        </p:nvCxnSpPr>
        <p:spPr>
          <a:xfrm flipH="1" flipV="1">
            <a:off x="5727536" y="868234"/>
            <a:ext cx="199543" cy="1178495"/>
          </a:xfrm>
          <a:prstGeom prst="bentConnector3">
            <a:avLst>
              <a:gd name="adj1" fmla="val -114562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3412479" y="2286000"/>
            <a:ext cx="2544286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Begin Fabrication and Ship In Formwork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Construct Formwork and Do Supporting Activities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Strip Formwork and Place Temporary Shoring</a:t>
            </a:r>
          </a:p>
        </p:txBody>
      </p:sp>
      <p:sp>
        <p:nvSpPr>
          <p:cNvPr id="123" name="Down Arrow 122"/>
          <p:cNvSpPr/>
          <p:nvPr/>
        </p:nvSpPr>
        <p:spPr>
          <a:xfrm>
            <a:off x="3671560" y="1704945"/>
            <a:ext cx="45719" cy="5195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4947723" y="1462445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77" name="TextBox 76"/>
          <p:cNvSpPr txBox="1"/>
          <p:nvPr/>
        </p:nvSpPr>
        <p:spPr>
          <a:xfrm>
            <a:off x="3564879" y="1462445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84" name="Down Arrow 83"/>
          <p:cNvSpPr/>
          <p:nvPr/>
        </p:nvSpPr>
        <p:spPr>
          <a:xfrm>
            <a:off x="5336716" y="28670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5165079" y="3047256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86" name="Down Arrow 85"/>
          <p:cNvSpPr/>
          <p:nvPr/>
        </p:nvSpPr>
        <p:spPr>
          <a:xfrm>
            <a:off x="3670048" y="2869287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3564879" y="3049488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88" name="Down Arrow 87"/>
          <p:cNvSpPr/>
          <p:nvPr/>
        </p:nvSpPr>
        <p:spPr>
          <a:xfrm>
            <a:off x="5336716" y="3326487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4784079" y="3535978"/>
            <a:ext cx="1184940" cy="33855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Evaluate and Re-Group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cxnSp>
        <p:nvCxnSpPr>
          <p:cNvPr id="101" name="Elbow Connector 54"/>
          <p:cNvCxnSpPr>
            <a:stCxn id="91" idx="3"/>
            <a:endCxn id="119" idx="3"/>
          </p:cNvCxnSpPr>
          <p:nvPr/>
        </p:nvCxnSpPr>
        <p:spPr>
          <a:xfrm flipH="1" flipV="1">
            <a:off x="5956765" y="2539916"/>
            <a:ext cx="12254" cy="1165339"/>
          </a:xfrm>
          <a:prstGeom prst="bentConnector3">
            <a:avLst>
              <a:gd name="adj1" fmla="val -1583932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Down Arrow 116"/>
          <p:cNvSpPr/>
          <p:nvPr/>
        </p:nvSpPr>
        <p:spPr>
          <a:xfrm>
            <a:off x="3671560" y="3341132"/>
            <a:ext cx="45719" cy="533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3412479" y="3948500"/>
            <a:ext cx="2514600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Reflect and Gather Feedback on Formwork System</a:t>
            </a:r>
          </a:p>
        </p:txBody>
      </p:sp>
      <p:sp>
        <p:nvSpPr>
          <p:cNvPr id="120" name="Down Arrow 119"/>
          <p:cNvSpPr/>
          <p:nvPr/>
        </p:nvSpPr>
        <p:spPr>
          <a:xfrm>
            <a:off x="5405223" y="424088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5176323" y="4421088"/>
            <a:ext cx="554960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Good</a:t>
            </a:r>
            <a:endParaRPr lang="en-US" sz="800" dirty="0"/>
          </a:p>
        </p:txBody>
      </p:sp>
      <p:sp>
        <p:nvSpPr>
          <p:cNvPr id="122" name="Down Arrow 121"/>
          <p:cNvSpPr/>
          <p:nvPr/>
        </p:nvSpPr>
        <p:spPr>
          <a:xfrm>
            <a:off x="3671560" y="424088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3564879" y="4421088"/>
            <a:ext cx="412292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Good</a:t>
            </a:r>
            <a:endParaRPr lang="en-US" sz="800" dirty="0"/>
          </a:p>
        </p:txBody>
      </p:sp>
      <p:sp>
        <p:nvSpPr>
          <p:cNvPr id="129" name="Down Arrow 128"/>
          <p:cNvSpPr/>
          <p:nvPr/>
        </p:nvSpPr>
        <p:spPr>
          <a:xfrm>
            <a:off x="5405223" y="469808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4242117" y="4878288"/>
            <a:ext cx="1837362" cy="707886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Suggestions For Improvement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Call Out the Ad. and Disad.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Do Not Buy and Will Use Less In Future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Specify What Projects Would </a:t>
            </a:r>
          </a:p>
          <a:p>
            <a:r>
              <a:rPr lang="en-US" sz="800" dirty="0" smtClean="0"/>
              <a:t>Work For This Formwork System</a:t>
            </a:r>
            <a:endParaRPr lang="en-US" sz="800" dirty="0"/>
          </a:p>
        </p:txBody>
      </p:sp>
      <p:sp>
        <p:nvSpPr>
          <p:cNvPr id="131" name="Down Arrow 130"/>
          <p:cNvSpPr/>
          <p:nvPr/>
        </p:nvSpPr>
        <p:spPr>
          <a:xfrm>
            <a:off x="3671560" y="4698086"/>
            <a:ext cx="45719" cy="92904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3564879" y="5703332"/>
            <a:ext cx="1465466" cy="584775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Suggestions for Improvement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Call Out the Ad. and Disad.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Buy Formwork System and </a:t>
            </a:r>
          </a:p>
          <a:p>
            <a:r>
              <a:rPr lang="en-US" sz="800" dirty="0" smtClean="0"/>
              <a:t>Consider More Often in Future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827962" y="3429000"/>
            <a:ext cx="6858000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487" y="3577913"/>
            <a:ext cx="6553994" cy="776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1142206" y="3428206"/>
            <a:ext cx="6858000" cy="1588"/>
          </a:xfrm>
          <a:prstGeom prst="line">
            <a:avLst/>
          </a:prstGeom>
          <a:ln w="63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772078" y="556974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2023475" y="2291953"/>
            <a:ext cx="1176925" cy="33855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 </a:t>
            </a:r>
            <a:r>
              <a:rPr lang="en-US" sz="800" dirty="0" smtClean="0"/>
              <a:t>+ </a:t>
            </a:r>
            <a:r>
              <a:rPr lang="en-US" sz="800" dirty="0" smtClean="0"/>
              <a:t>S/M/F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Possible </a:t>
            </a:r>
            <a:r>
              <a:rPr lang="en-US" sz="800" dirty="0" smtClean="0"/>
              <a:t>Subcontractor</a:t>
            </a:r>
            <a:endParaRPr lang="en-US" sz="800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2772078" y="3939063"/>
            <a:ext cx="428322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A/E/C</a:t>
            </a:r>
            <a:endParaRPr lang="en-US" sz="800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6335844" y="3939063"/>
            <a:ext cx="445956" cy="215444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S/M/F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626</Words>
  <Application>Microsoft Office PowerPoint</Application>
  <PresentationFormat>On-screen Show (4:3)</PresentationFormat>
  <Paragraphs>181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Flynn</dc:creator>
  <cp:lastModifiedBy>Flynn</cp:lastModifiedBy>
  <cp:revision>63</cp:revision>
  <dcterms:created xsi:type="dcterms:W3CDTF">2007-04-07T22:05:49Z</dcterms:created>
  <dcterms:modified xsi:type="dcterms:W3CDTF">2007-04-08T22:49:40Z</dcterms:modified>
</cp:coreProperties>
</file>